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3"/>
    <p:sldMasterId id="2147483675" r:id="rId4"/>
    <p:sldMasterId id="2147483687" r:id="rId5"/>
  </p:sldMasterIdLst>
  <p:notesMasterIdLst>
    <p:notesMasterId r:id="rId7"/>
  </p:notesMasterIdLst>
  <p:sldIdLst>
    <p:sldId id="256" r:id="rId6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9144000" cy="6858000" type="screen4x3"/>
  <p:notesSz cx="6858000" cy="9144000"/>
  <p:embeddedFontLst>
    <p:embeddedFont>
      <p:font typeface="Roboto" panose="02000000000000000000"/>
      <p:regular r:id="rId30"/>
    </p:embeddedFont>
    <p:embeddedFont>
      <p:font typeface="Roboto Mono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ace" initials="g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43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Master" Target="slideMasters/slideMaster2.xml"/><Relationship Id="rId29" Type="http://schemas.openxmlformats.org/officeDocument/2006/relationships/commentAuthors" Target="commentAuthors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8T14:55:10.435" idx="1">
    <p:pos x="10" y="10"/>
    <p:text>def fib_iter(n):
    lst = [0, 1]
    i = 2
    while i &lt;= n:
        lst.append(lst[i-1] + lst[i-2])
        i += 1
    return iter(lst)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8T15:01:29.098" idx="3">
    <p:pos x="10" y="10"/>
    <p:text>def map_gen(fn iter1):
    for item in list(iter1):
        yield item</p:text>
  </p:cm>
</p:cmLst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d7660d828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d7660d828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d7660d828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d7660d828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d7660d828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d7660d828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d7660d82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d7660d82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d7660d828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d7660d828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5d7660d828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5d7660d828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5d7660d828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5d7660d828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d7660d828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d7660d828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d7660d828_0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d7660d828_0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d7660d828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d7660d828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5d7660d828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5d7660d828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d7660d82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d7660d82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d7660d82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d7660d82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d7660d828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d7660d828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Demo: </a:t>
            </a:r>
            <a:r>
              <a:rPr lang="en-GB"/>
              <a:t>Anything you can "for loop" through</a:t>
            </a:r>
            <a:endParaRPr lang="en-GB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show for loop through list &amp; </a:t>
            </a:r>
            <a:endParaRPr lang="en-GB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Can we for loop through a dictionary?</a:t>
            </a:r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d7660d8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d7660d828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d7660d828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d7660d828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d7660d828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d7660d828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d7660d828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d7660d828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d7660d82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d7660d82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rgbClr val="0371C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" panose="02000000000000000000"/>
              <a:buNone/>
              <a:defRPr sz="52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 panose="02000000000000000000"/>
              <a:buNone/>
              <a:defRPr sz="2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rgbClr val="0371C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" panose="02000000000000000000"/>
              <a:buNone/>
              <a:defRPr sz="3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 panose="02000000000000000000"/>
              <a:buNone/>
              <a:defRPr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 panose="02000000000000000000"/>
              <a:buChar char="●"/>
              <a:defRPr sz="20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○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■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●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○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■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●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○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429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Roboto" panose="02000000000000000000"/>
              <a:buChar char="■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 panose="02000000000000000000"/>
              <a:buNone/>
              <a:defRPr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 sz="14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 sz="14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 panose="02000000000000000000"/>
              <a:buNone/>
              <a:defRPr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400"/>
              <a:buFont typeface="Roboto" panose="02000000000000000000"/>
              <a:buNone/>
              <a:defRPr sz="2400"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0371C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" panose="02000000000000000000"/>
              <a:buNone/>
              <a:defRPr sz="4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rgbClr val="C1D7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4200"/>
              <a:buFont typeface="Roboto" panose="02000000000000000000"/>
              <a:buNone/>
              <a:defRPr sz="4200"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oboto" panose="02000000000000000000"/>
              <a:buNone/>
              <a:defRPr sz="21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None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</a:lstStyle>
          <a:p/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Roboto" panose="02000000000000000000"/>
              <a:buNone/>
              <a:defRPr sz="120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nouncements">
  <p:cSld name="TITLE_AND_BODY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491700" y="593375"/>
            <a:ext cx="8160600" cy="5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>
            <a:off x="491700" y="1536625"/>
            <a:ext cx="816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" name="Google Shape;98;p2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cxnSp>
        <p:nvCxnSpPr>
          <p:cNvPr id="99" name="Google Shape;99;p25"/>
          <p:cNvCxnSpPr/>
          <p:nvPr/>
        </p:nvCxnSpPr>
        <p:spPr>
          <a:xfrm>
            <a:off x="481500" y="1298592"/>
            <a:ext cx="8181000" cy="0"/>
          </a:xfrm>
          <a:prstGeom prst="straightConnector1">
            <a:avLst/>
          </a:prstGeom>
          <a:noFill/>
          <a:ln w="19050" cap="flat" cmpd="sng">
            <a:solidFill>
              <a:srgbClr val="4A86E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on left">
  <p:cSld name="SECTION_TITLE_AND_DESCRIPTION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6"/>
          <p:cNvSpPr/>
          <p:nvPr/>
        </p:nvSpPr>
        <p:spPr>
          <a:xfrm>
            <a:off x="0" y="8"/>
            <a:ext cx="4572000" cy="68580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" name="Google Shape;102;p2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03" name="Google Shape;103;p26"/>
          <p:cNvSpPr txBox="1">
            <a:spLocks noGrp="1"/>
          </p:cNvSpPr>
          <p:nvPr>
            <p:ph type="title"/>
          </p:nvPr>
        </p:nvSpPr>
        <p:spPr>
          <a:xfrm>
            <a:off x="4991925" y="753525"/>
            <a:ext cx="3837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" name="Google Shape;104;p26"/>
          <p:cNvSpPr txBox="1">
            <a:spLocks noGrp="1"/>
          </p:cNvSpPr>
          <p:nvPr>
            <p:ph type="body" idx="1"/>
          </p:nvPr>
        </p:nvSpPr>
        <p:spPr>
          <a:xfrm>
            <a:off x="4991925" y="1865525"/>
            <a:ext cx="3837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" name="Google Shape;105;p26"/>
          <p:cNvSpPr txBox="1">
            <a:spLocks noGrp="1"/>
          </p:cNvSpPr>
          <p:nvPr>
            <p:ph type="body" idx="2"/>
          </p:nvPr>
        </p:nvSpPr>
        <p:spPr>
          <a:xfrm>
            <a:off x="367500" y="753525"/>
            <a:ext cx="3837000" cy="53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on right">
  <p:cSld name="SECTION_TITLE_AND_DESCRIPTION_1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7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8" name="Google Shape;108;p2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09" name="Google Shape;109;p2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3837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2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3837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27"/>
          <p:cNvSpPr txBox="1">
            <a:spLocks noGrp="1"/>
          </p:cNvSpPr>
          <p:nvPr>
            <p:ph type="body" idx="2"/>
          </p:nvPr>
        </p:nvSpPr>
        <p:spPr>
          <a:xfrm>
            <a:off x="4939500" y="740800"/>
            <a:ext cx="3837000" cy="53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rgbClr val="0371C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9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" panose="02000000000000000000"/>
              <a:buNone/>
              <a:defRPr sz="52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8" name="Google Shape;118;p29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" panose="02000000000000000000"/>
              <a:buNone/>
              <a:defRPr sz="2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19" name="Google Shape;119;p2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rgbClr val="0371C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0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" panose="02000000000000000000"/>
              <a:buNone/>
              <a:defRPr sz="3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Roboto" panose="02000000000000000000"/>
              <a:buNone/>
              <a:defRPr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22" name="Google Shape;122;p3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 panose="02000000000000000000"/>
              <a:buNone/>
              <a:defRPr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 panose="02000000000000000000"/>
              <a:buNone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25" name="Google Shape;125;p3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 panose="02000000000000000000"/>
              <a:buChar char="●"/>
              <a:defRPr sz="20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○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■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●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○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■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●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○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429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Roboto" panose="02000000000000000000"/>
              <a:buChar char="■"/>
              <a:defRPr sz="18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26" name="Google Shape;126;p3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2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 panose="02000000000000000000"/>
              <a:buNone/>
              <a:defRPr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32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 sz="14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30" name="Google Shape;130;p32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 sz="14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31" name="Google Shape;131;p3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800"/>
              <a:buFont typeface="Roboto" panose="02000000000000000000"/>
              <a:buNone/>
              <a:defRPr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3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2400"/>
              <a:buFont typeface="Roboto" panose="02000000000000000000"/>
              <a:buNone/>
              <a:defRPr sz="2400"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34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●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 panose="02000000000000000000"/>
              <a:buChar char="○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Roboto" panose="02000000000000000000"/>
              <a:buChar char="■"/>
              <a:defRPr sz="12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38" name="Google Shape;138;p3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0371C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5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Roboto" panose="02000000000000000000"/>
              <a:buNone/>
              <a:defRPr sz="4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1" name="Google Shape;141;p3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6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rgbClr val="C1D7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371C1"/>
              </a:buClr>
              <a:buSzPts val="4200"/>
              <a:buFont typeface="Roboto" panose="02000000000000000000"/>
              <a:buNone/>
              <a:defRPr sz="4200">
                <a:solidFill>
                  <a:srgbClr val="0371C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5" name="Google Shape;145;p36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oboto" panose="02000000000000000000"/>
              <a:buNone/>
              <a:defRPr sz="21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None/>
              <a:defRPr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46" name="Google Shape;146;p36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47" name="Google Shape;147;p3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7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None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</a:lstStyle>
          <a:p/>
        </p:txBody>
      </p:sp>
      <p:sp>
        <p:nvSpPr>
          <p:cNvPr id="150" name="Google Shape;150;p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8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Roboto" panose="02000000000000000000"/>
              <a:buNone/>
              <a:defRPr sz="12000"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3" name="Google Shape;153;p38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●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 panose="02000000000000000000"/>
              <a:buChar char="○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" panose="02000000000000000000"/>
              <a:buChar char="■"/>
              <a:defRPr>
                <a:solidFill>
                  <a:srgbClr val="000000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54" name="Google Shape;154;p3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1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3" name="Google Shape;163;p41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4" name="Google Shape;164;p4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2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7" name="Google Shape;167;p4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2800"/>
              <a:buFont typeface="Roboto" panose="02000000000000000000"/>
              <a:buNone/>
              <a:defRPr>
                <a:solidFill>
                  <a:srgbClr val="4A86E8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4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Font typeface="Roboto" panose="02000000000000000000"/>
              <a:buChar char="●"/>
              <a:defRPr sz="22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Font typeface="Roboto" panose="02000000000000000000"/>
              <a:buChar char="○"/>
              <a:defRPr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SzPts val="1800"/>
              <a:buFont typeface="Roboto" panose="02000000000000000000"/>
              <a:buChar char="■"/>
              <a:defRPr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●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○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■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●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 panose="02000000000000000000"/>
              <a:buChar char="○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 panose="02000000000000000000"/>
              <a:buChar char="■"/>
              <a:def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71" name="Google Shape;171;p4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4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5" name="Google Shape;175;p44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6" name="Google Shape;176;p4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" name="Google Shape;179;p4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6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2" name="Google Shape;182;p46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3" name="Google Shape;183;p4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7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6" name="Google Shape;186;p4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8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" name="Google Shape;189;p48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0" name="Google Shape;190;p48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1" name="Google Shape;191;p48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" name="Google Shape;192;p4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9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5" name="Google Shape;195;p4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0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8" name="Google Shape;198;p50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" name="Google Shape;199;p5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6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2" Type="http://schemas.openxmlformats.org/officeDocument/2006/relationships/theme" Target="../theme/theme4.xml"/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 panose="02000000000000000000"/>
              <a:buChar char="●"/>
              <a:defRPr sz="18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○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■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●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○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■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●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○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 panose="02000000000000000000"/>
              <a:buChar char="■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2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 panose="02000000000000000000"/>
              <a:buChar char="●"/>
              <a:defRPr sz="1800"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○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■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●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○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■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●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 panose="02000000000000000000"/>
              <a:buChar char="○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 panose="02000000000000000000"/>
              <a:buChar char="■"/>
              <a:defRPr>
                <a:solidFill>
                  <a:schemeClr val="dk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115" name="Google Shape;115;p2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2800"/>
              <a:buNone/>
              <a:defRPr sz="2800">
                <a:solidFill>
                  <a:srgbClr val="4A86E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40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0" name="Google Shape;160;p4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7.xml"/><Relationship Id="rId1" Type="http://schemas.openxmlformats.org/officeDocument/2006/relationships/hyperlink" Target="http://cs61a.or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1.xml"/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2"/>
          <p:cNvSpPr txBox="1">
            <a:spLocks noGrp="1"/>
          </p:cNvSpPr>
          <p:nvPr>
            <p:ph type="ctrTitle"/>
          </p:nvPr>
        </p:nvSpPr>
        <p:spPr>
          <a:xfrm>
            <a:off x="311700" y="400048"/>
            <a:ext cx="8520600" cy="21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Lecture 13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Iterators &amp; Generators</a:t>
            </a:r>
            <a:endParaRPr lang="en-GB"/>
          </a:p>
        </p:txBody>
      </p:sp>
      <p:pic>
        <p:nvPicPr>
          <p:cNvPr id="207" name="Google Shape;207;p5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459850" y="3116675"/>
            <a:ext cx="4224300" cy="3234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Try Statements</a:t>
            </a:r>
            <a:endParaRPr lang="en-GB"/>
          </a:p>
        </p:txBody>
      </p:sp>
      <p:sp>
        <p:nvSpPr>
          <p:cNvPr id="289" name="Google Shape;289;p61"/>
          <p:cNvSpPr txBox="1"/>
          <p:nvPr/>
        </p:nvSpPr>
        <p:spPr>
          <a:xfrm>
            <a:off x="655350" y="1423088"/>
            <a:ext cx="78333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Try statements handle exceptions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90" name="Google Shape;290;p61"/>
          <p:cNvSpPr txBox="1"/>
          <p:nvPr/>
        </p:nvSpPr>
        <p:spPr>
          <a:xfrm>
            <a:off x="2121750" y="1957600"/>
            <a:ext cx="4900500" cy="1344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&lt;try suite&gt;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except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7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&lt;exception class&gt;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7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&lt;name&gt;: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	&lt;except suite&gt;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1" name="Google Shape;291;p61"/>
          <p:cNvSpPr txBox="1"/>
          <p:nvPr/>
        </p:nvSpPr>
        <p:spPr>
          <a:xfrm>
            <a:off x="461525" y="3301975"/>
            <a:ext cx="3410100" cy="3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Execution rule: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AutoNum type="arabicPeriod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The &lt;try suite&gt; is executed first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AutoNum type="arabicPeriod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If, during the course of executing the &lt;try suite&gt;, an exception is raised that is not handled otherwise then the &lt;except suite&gt; is executed with &lt;name&gt; bound to the exception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92" name="Google Shape;292;p61"/>
          <p:cNvSpPr txBox="1"/>
          <p:nvPr/>
        </p:nvSpPr>
        <p:spPr>
          <a:xfrm>
            <a:off x="3997150" y="3689575"/>
            <a:ext cx="4900500" cy="2548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&gt;&gt;&gt;</a:t>
            </a:r>
            <a:r>
              <a:rPr lang="en-GB" sz="17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endParaRPr sz="1700" dirty="0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... x = </a:t>
            </a:r>
            <a:r>
              <a:rPr lang="en-GB" sz="1700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1/0</a:t>
            </a:r>
            <a:endParaRPr sz="1700" dirty="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... </a:t>
            </a:r>
            <a:r>
              <a:rPr lang="en-GB" sz="17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except</a:t>
            </a: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700" dirty="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ZeroDivisionError</a:t>
            </a: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7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 e:</a:t>
            </a: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...	</a:t>
            </a:r>
            <a:r>
              <a:rPr lang="en-GB" sz="1700" dirty="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GB" sz="1700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'Except a'</a:t>
            </a: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GB" sz="1700" dirty="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(e))</a:t>
            </a: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...	</a:t>
            </a: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-GB" sz="1700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endParaRPr sz="1700" dirty="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Except a &lt;class ‘ZeroDivisionError’&gt;</a:t>
            </a: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&gt;&gt;&gt; x</a:t>
            </a: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latin typeface="Roboto Mono"/>
                <a:ea typeface="Roboto Mono"/>
                <a:cs typeface="Roboto Mono"/>
                <a:sym typeface="Roboto Mono"/>
              </a:rPr>
              <a:t>0</a:t>
            </a: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"/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"/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"/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"/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2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 to Iterators - The For Statement</a:t>
            </a:r>
            <a:endParaRPr lang="en-GB"/>
          </a:p>
        </p:txBody>
      </p:sp>
      <p:sp>
        <p:nvSpPr>
          <p:cNvPr id="298" name="Google Shape;298;p62"/>
          <p:cNvSpPr txBox="1"/>
          <p:nvPr/>
        </p:nvSpPr>
        <p:spPr>
          <a:xfrm>
            <a:off x="2813850" y="1234975"/>
            <a:ext cx="3516300" cy="651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&lt;name&gt; </a:t>
            </a:r>
            <a:r>
              <a:rPr lang="en-GB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&lt;expression&gt;: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	&lt;suite&gt;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9" name="Google Shape;299;p62"/>
          <p:cNvSpPr txBox="1"/>
          <p:nvPr/>
        </p:nvSpPr>
        <p:spPr>
          <a:xfrm>
            <a:off x="655350" y="1886275"/>
            <a:ext cx="7833300" cy="28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AutoNum type="arabicPeriod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Evaluate the header &lt;expression&gt;, which must evaluate to an iterable object.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AutoNum type="arabicPeriod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For each element in that sequence, in order: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AutoNum type="alphaLcPeriod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Bind &lt;name&gt; to that element in the first frame of the current environment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AutoNum type="alphaLcPeriod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Execute the &lt;suite&gt;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When executing a for statement, 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returns an iterator and 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provides each item: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00" name="Google Shape;300;p62"/>
          <p:cNvSpPr txBox="1"/>
          <p:nvPr/>
        </p:nvSpPr>
        <p:spPr>
          <a:xfrm>
            <a:off x="793925" y="4818300"/>
            <a:ext cx="2743472" cy="1410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&gt;&gt;&gt; counts = [</a:t>
            </a:r>
            <a:r>
              <a:rPr lang="en-GB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GB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GB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 item </a:t>
            </a:r>
            <a:r>
              <a:rPr lang="en-GB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 counts:</a:t>
            </a:r>
            <a:br>
              <a:rPr lang="en-GB" dirty="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... 	</a:t>
            </a:r>
            <a:r>
              <a:rPr lang="en-GB" dirty="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(item)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1" name="Google Shape;301;p62"/>
          <p:cNvSpPr txBox="1"/>
          <p:nvPr/>
        </p:nvSpPr>
        <p:spPr>
          <a:xfrm>
            <a:off x="4888675" y="4327500"/>
            <a:ext cx="3516300" cy="2465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&gt;&gt;&gt; counts = [</a:t>
            </a:r>
            <a:r>
              <a:rPr lang="en-GB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GB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GB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&gt;&gt;&gt; items = </a:t>
            </a:r>
            <a:r>
              <a:rPr lang="en-GB" dirty="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(counts)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...   </a:t>
            </a:r>
            <a:r>
              <a:rPr lang="en-GB" dirty="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... 	item = </a:t>
            </a:r>
            <a:r>
              <a:rPr lang="en-GB" dirty="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(items)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...	</a:t>
            </a:r>
            <a:r>
              <a:rPr lang="en-GB" dirty="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(item)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... </a:t>
            </a:r>
            <a:r>
              <a:rPr lang="en-GB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except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dirty="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StopIteration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...		pass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2" name="Google Shape;302;p62"/>
          <p:cNvSpPr/>
          <p:nvPr/>
        </p:nvSpPr>
        <p:spPr>
          <a:xfrm flipH="1">
            <a:off x="3303175" y="5411600"/>
            <a:ext cx="1585500" cy="720900"/>
          </a:xfrm>
          <a:prstGeom prst="wedgeRoundRectCallout">
            <a:avLst>
              <a:gd name="adj1" fmla="val -57654"/>
              <a:gd name="adj2" fmla="val -21915"/>
              <a:gd name="adj3" fmla="val 0"/>
            </a:avLst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The same!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03" name="Google Shape;303;p62"/>
          <p:cNvSpPr/>
          <p:nvPr/>
        </p:nvSpPr>
        <p:spPr>
          <a:xfrm flipH="1">
            <a:off x="3303175" y="5411600"/>
            <a:ext cx="1585500" cy="720900"/>
          </a:xfrm>
          <a:prstGeom prst="wedgeRoundRectCallout">
            <a:avLst>
              <a:gd name="adj1" fmla="val 58152"/>
              <a:gd name="adj2" fmla="val -22154"/>
              <a:gd name="adj3" fmla="val 0"/>
            </a:avLst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These are equivalent!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04" name="Google Shape;304;p62"/>
          <p:cNvSpPr/>
          <p:nvPr/>
        </p:nvSpPr>
        <p:spPr>
          <a:xfrm flipH="1">
            <a:off x="5475600" y="6132500"/>
            <a:ext cx="3516300" cy="597600"/>
          </a:xfrm>
          <a:prstGeom prst="wedgeRoundRectCallout">
            <a:avLst>
              <a:gd name="adj1" fmla="val 27895"/>
              <a:gd name="adj2" fmla="val -83896"/>
              <a:gd name="adj3" fmla="val 0"/>
            </a:avLst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StopIteration is raised whenever next is called on an empty iterator</a:t>
            </a:r>
            <a:endParaRPr sz="1500" dirty="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3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3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3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"/>
                                        <p:tgtEl>
                                          <p:spTgt spid="3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"/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"/>
                                        <p:tgtEl>
                                          <p:spTgt spid="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"/>
                                        <p:tgtEl>
                                          <p:spTgt spid="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"/>
                                        <p:tgtEl>
                                          <p:spTgt spid="3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"/>
                                        <p:tgtEl>
                                          <p:spTgt spid="3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"/>
                                        <p:tgtEl>
                                          <p:spTgt spid="3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"/>
                                        <p:tgtEl>
                                          <p:spTgt spid="3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"/>
                                        <p:tgtEl>
                                          <p:spTgt spid="3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"/>
                                        <p:tgtEl>
                                          <p:spTgt spid="3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"/>
                                        <p:tgtEl>
                                          <p:spTgt spid="30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"/>
                                        <p:tgtEl>
                                          <p:spTgt spid="30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Generators</a:t>
            </a:r>
            <a:endParaRPr lang="en-GB"/>
          </a:p>
        </p:txBody>
      </p:sp>
      <p:pic>
        <p:nvPicPr>
          <p:cNvPr id="310" name="Google Shape;310;p6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379525" y="2147400"/>
            <a:ext cx="2118166" cy="19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Definitions and Rules</a:t>
            </a:r>
            <a:endParaRPr lang="en-GB"/>
          </a:p>
        </p:txBody>
      </p:sp>
      <p:sp>
        <p:nvSpPr>
          <p:cNvPr id="316" name="Google Shape;316;p64"/>
          <p:cNvSpPr txBox="1"/>
          <p:nvPr/>
        </p:nvSpPr>
        <p:spPr>
          <a:xfrm>
            <a:off x="432600" y="1549350"/>
            <a:ext cx="8278800" cy="48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Some definitions:</a:t>
            </a:r>
            <a:endParaRPr sz="21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Char char="●"/>
            </a:pPr>
            <a:r>
              <a:rPr lang="en-GB" sz="2100" u="sng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Generator</a:t>
            </a:r>
            <a:r>
              <a:rPr lang="en-GB"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An iterator created automatically by calling a generator function.</a:t>
            </a:r>
            <a:endParaRPr sz="21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" panose="02000000000000000000"/>
              <a:buChar char="●"/>
            </a:pPr>
            <a:r>
              <a:rPr lang="en-GB" sz="2100" u="sng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Generator function</a:t>
            </a:r>
            <a:r>
              <a:rPr lang="en-GB"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A function that contains the keyword </a:t>
            </a:r>
            <a:r>
              <a:rPr lang="en-GB" sz="21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anywhere in the body</a:t>
            </a:r>
            <a:endParaRPr sz="21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When a generator function is called, it returns a generator </a:t>
            </a:r>
            <a:r>
              <a:rPr lang="en-GB" sz="2100" b="1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instead of</a:t>
            </a:r>
            <a:r>
              <a:rPr lang="en-GB"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going into the body of the function. The only way to go into the body of a generator function is by calling </a:t>
            </a:r>
            <a:r>
              <a:rPr lang="en-GB" sz="21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21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on the returned generator.</a:t>
            </a:r>
            <a:endParaRPr sz="21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Yielding values are the same as returning values except </a:t>
            </a:r>
            <a:r>
              <a:rPr lang="en-GB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21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remembers where it left off.</a:t>
            </a:r>
            <a:endParaRPr sz="21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3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3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5"/>
          <p:cNvSpPr txBox="1">
            <a:spLocks noGrp="1"/>
          </p:cNvSpPr>
          <p:nvPr>
            <p:ph type="title"/>
          </p:nvPr>
        </p:nvSpPr>
        <p:spPr>
          <a:xfrm>
            <a:off x="311700" y="593375"/>
            <a:ext cx="6193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Generators and Generator Functions</a:t>
            </a:r>
            <a:endParaRPr lang="en-GB"/>
          </a:p>
        </p:txBody>
      </p:sp>
      <p:sp>
        <p:nvSpPr>
          <p:cNvPr id="322" name="Google Shape;322;p65"/>
          <p:cNvSpPr txBox="1"/>
          <p:nvPr/>
        </p:nvSpPr>
        <p:spPr>
          <a:xfrm>
            <a:off x="545675" y="1472100"/>
            <a:ext cx="3500400" cy="4014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 sz="17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plus_minus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GB" sz="17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...		</a:t>
            </a:r>
            <a:r>
              <a:rPr lang="en-GB" sz="17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x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...		</a:t>
            </a:r>
            <a:r>
              <a:rPr lang="en-GB" sz="17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-x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&gt;&gt;&gt; t = </a:t>
            </a:r>
            <a:r>
              <a:rPr lang="en-GB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plus_minus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(3)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(t)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(t)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-3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&gt;&gt;&gt; t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&lt;generator object&gt;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(t)</a:t>
            </a:r>
            <a:br>
              <a:rPr lang="en-GB" sz="170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StopIteration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3" name="Google Shape;323;p65"/>
          <p:cNvSpPr txBox="1"/>
          <p:nvPr/>
        </p:nvSpPr>
        <p:spPr>
          <a:xfrm>
            <a:off x="4245225" y="1472100"/>
            <a:ext cx="4450800" cy="50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We are allowed to call </a:t>
            </a:r>
            <a:r>
              <a:rPr lang="en-GB" sz="20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on generators because generators are a type of iterator.</a:t>
            </a:r>
            <a:endParaRPr sz="20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Calling </a:t>
            </a:r>
            <a:r>
              <a:rPr lang="en-GB" sz="20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on a generator goes into the function and evaluates to the first </a:t>
            </a:r>
            <a:r>
              <a:rPr lang="en-GB" sz="2000"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statement. The next time we call </a:t>
            </a:r>
            <a:r>
              <a:rPr lang="en-GB" sz="20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on that generator, it resumes where it left off (just like calling </a:t>
            </a:r>
            <a:r>
              <a:rPr lang="en-GB" sz="2000"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on any iterator!)</a:t>
            </a:r>
            <a:endParaRPr sz="20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</a:b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Once the generator hits a return statement, it raises a </a:t>
            </a:r>
            <a:r>
              <a:rPr lang="en-GB" sz="2000">
                <a:latin typeface="Roboto Mono"/>
                <a:ea typeface="Roboto Mono"/>
                <a:cs typeface="Roboto Mono"/>
                <a:sym typeface="Roboto Mono"/>
              </a:rPr>
              <a:t>StopIteration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3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3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3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3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3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3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3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3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3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3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3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"/>
                                        <p:tgtEl>
                                          <p:spTgt spid="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"/>
                                        <p:tgtEl>
                                          <p:spTgt spid="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"/>
                                        <p:tgtEl>
                                          <p:spTgt spid="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66"/>
          <p:cNvSpPr txBox="1">
            <a:spLocks noGrp="1"/>
          </p:cNvSpPr>
          <p:nvPr>
            <p:ph type="title"/>
          </p:nvPr>
        </p:nvSpPr>
        <p:spPr>
          <a:xfrm>
            <a:off x="311700" y="593375"/>
            <a:ext cx="7822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Generators to Represent Infinite Sequences</a:t>
            </a:r>
            <a:endParaRPr lang="en-GB"/>
          </a:p>
        </p:txBody>
      </p:sp>
      <p:sp>
        <p:nvSpPr>
          <p:cNvPr id="329" name="Google Shape;329;p66"/>
          <p:cNvSpPr txBox="1"/>
          <p:nvPr/>
        </p:nvSpPr>
        <p:spPr>
          <a:xfrm>
            <a:off x="519600" y="1356875"/>
            <a:ext cx="8104800" cy="9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Iterators are used to represent infinite sequences. In this course, when we ask you to write an iterator, we want you to write a generator.</a:t>
            </a:r>
            <a:endParaRPr sz="20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30" name="Google Shape;330;p66"/>
          <p:cNvSpPr txBox="1"/>
          <p:nvPr/>
        </p:nvSpPr>
        <p:spPr>
          <a:xfrm>
            <a:off x="537750" y="2451850"/>
            <a:ext cx="7370700" cy="4027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 sz="16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naturals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...		x = 0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...		</a:t>
            </a:r>
            <a:r>
              <a:rPr lang="en-GB" sz="16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br>
              <a:rPr lang="en-GB" sz="160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...			</a:t>
            </a:r>
            <a:r>
              <a:rPr lang="en-GB" sz="16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x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...			x += </a:t>
            </a:r>
            <a:r>
              <a:rPr lang="en-GB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6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&gt;&gt;&gt; nats = 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naturals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(nats)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0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(nats)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&gt;&gt;&gt; nats1, nats2 = 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naturals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(), 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naturals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&gt;&gt;&gt; [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(nats1) * 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(nats2) </a:t>
            </a:r>
            <a:r>
              <a:rPr lang="en-GB" sz="16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_ </a:t>
            </a:r>
            <a:r>
              <a:rPr lang="en-GB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range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GB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)]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[0, 1, 4, 9, 16] # Squares the first 5 natural numbers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3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3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3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3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3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3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"/>
                                        <p:tgtEl>
                                          <p:spTgt spid="3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"/>
                                        <p:tgtEl>
                                          <p:spTgt spid="33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67"/>
          <p:cNvSpPr txBox="1">
            <a:spLocks noGrp="1"/>
          </p:cNvSpPr>
          <p:nvPr>
            <p:ph type="title"/>
          </p:nvPr>
        </p:nvSpPr>
        <p:spPr>
          <a:xfrm>
            <a:off x="311700" y="593375"/>
            <a:ext cx="7822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 Your Understanding: Generators</a:t>
            </a:r>
            <a:endParaRPr lang="en-GB"/>
          </a:p>
        </p:txBody>
      </p:sp>
      <p:sp>
        <p:nvSpPr>
          <p:cNvPr id="336" name="Google Shape;336;p67"/>
          <p:cNvSpPr txBox="1"/>
          <p:nvPr/>
        </p:nvSpPr>
        <p:spPr>
          <a:xfrm>
            <a:off x="519600" y="1356875"/>
            <a:ext cx="8104800" cy="9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Given the following generator function, what will the call to gen() return?</a:t>
            </a:r>
            <a:endParaRPr sz="20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37" name="Google Shape;337;p67"/>
          <p:cNvSpPr txBox="1"/>
          <p:nvPr/>
        </p:nvSpPr>
        <p:spPr>
          <a:xfrm>
            <a:off x="537750" y="2451850"/>
            <a:ext cx="7370700" cy="22779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&gt;&gt;&gt; def gen():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...		start = 0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...		while start != 10:</a:t>
            </a:r>
            <a:br>
              <a:rPr lang="en-GB" sz="160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...			yield start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...			start += 1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&gt;&gt;&gt; gen()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3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3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3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3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3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68"/>
          <p:cNvSpPr txBox="1">
            <a:spLocks noGrp="1"/>
          </p:cNvSpPr>
          <p:nvPr>
            <p:ph type="title"/>
          </p:nvPr>
        </p:nvSpPr>
        <p:spPr>
          <a:xfrm>
            <a:off x="311700" y="288575"/>
            <a:ext cx="7822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 Your Understanding: Generators</a:t>
            </a:r>
            <a:endParaRPr lang="en-GB"/>
          </a:p>
        </p:txBody>
      </p:sp>
      <p:sp>
        <p:nvSpPr>
          <p:cNvPr id="343" name="Google Shape;343;p68"/>
          <p:cNvSpPr txBox="1"/>
          <p:nvPr/>
        </p:nvSpPr>
        <p:spPr>
          <a:xfrm>
            <a:off x="519600" y="1146700"/>
            <a:ext cx="7370700" cy="5441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def map_gen(fn, iter1):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"""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&gt;&gt;&gt; i = iter([1, 2, 3, 4])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&gt;&gt;&gt; fn = lambda x: x**2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&gt;&gt;&gt; m = map_gen(fn, i)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1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4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9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16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&gt;&gt;&gt; next(m)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Traceback (most recent call last):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  ...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StopIteration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"""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   "*** YOUR CODE HERE ***"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3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3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3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3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3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3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3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3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3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"/>
                                        <p:tgtEl>
                                          <p:spTgt spid="3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"/>
                                        <p:tgtEl>
                                          <p:spTgt spid="34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"/>
                                        <p:tgtEl>
                                          <p:spTgt spid="34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"/>
                                        <p:tgtEl>
                                          <p:spTgt spid="34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"/>
                                        <p:tgtEl>
                                          <p:spTgt spid="34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"/>
                                        <p:tgtEl>
                                          <p:spTgt spid="34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"/>
                                        <p:tgtEl>
                                          <p:spTgt spid="34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9"/>
          <p:cNvSpPr txBox="1">
            <a:spLocks noGrp="1"/>
          </p:cNvSpPr>
          <p:nvPr>
            <p:ph type="title"/>
          </p:nvPr>
        </p:nvSpPr>
        <p:spPr>
          <a:xfrm>
            <a:off x="311700" y="593375"/>
            <a:ext cx="6193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Generators can Yield From Iterators</a:t>
            </a:r>
            <a:endParaRPr lang="en-GB"/>
          </a:p>
        </p:txBody>
      </p:sp>
      <p:sp>
        <p:nvSpPr>
          <p:cNvPr id="349" name="Google Shape;349;p69"/>
          <p:cNvSpPr txBox="1"/>
          <p:nvPr/>
        </p:nvSpPr>
        <p:spPr>
          <a:xfrm>
            <a:off x="1162225" y="2090025"/>
            <a:ext cx="2775300" cy="15444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 dirty="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a_then_b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GB" sz="1600" dirty="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GB" sz="1600" dirty="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6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x 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a:</a:t>
            </a:r>
            <a:endParaRPr sz="16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x</a:t>
            </a:r>
            <a:endParaRPr sz="16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x 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b:</a:t>
            </a:r>
            <a:endParaRPr sz="16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x</a:t>
            </a:r>
            <a:endParaRPr sz="16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0" name="Google Shape;350;p69"/>
          <p:cNvSpPr txBox="1"/>
          <p:nvPr/>
        </p:nvSpPr>
        <p:spPr>
          <a:xfrm>
            <a:off x="4743675" y="2090025"/>
            <a:ext cx="2775300" cy="972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GB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a_then_b</a:t>
            </a:r>
            <a:r>
              <a:rPr lang="en-GB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GB" sz="16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-GB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GB" sz="160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-GB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GB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a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GB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-GB" sz="1600">
                <a:latin typeface="Roboto Mono"/>
                <a:ea typeface="Roboto Mono"/>
                <a:cs typeface="Roboto Mono"/>
                <a:sym typeface="Roboto Mono"/>
              </a:rPr>
              <a:t> b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1" name="Google Shape;351;p69"/>
          <p:cNvSpPr txBox="1"/>
          <p:nvPr/>
        </p:nvSpPr>
        <p:spPr>
          <a:xfrm>
            <a:off x="655350" y="1489300"/>
            <a:ext cx="78333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 </a:t>
            </a:r>
            <a:r>
              <a:rPr lang="en-GB"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 from</a:t>
            </a:r>
            <a:r>
              <a:rPr lang="en-GB"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statement yields all values from an iterable.</a:t>
            </a:r>
            <a:endParaRPr sz="18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52" name="Google Shape;352;p69"/>
          <p:cNvSpPr txBox="1"/>
          <p:nvPr/>
        </p:nvSpPr>
        <p:spPr>
          <a:xfrm>
            <a:off x="2449350" y="3983975"/>
            <a:ext cx="4245300" cy="1911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 dirty="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countdown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GB" sz="1600" dirty="0">
                <a:solidFill>
                  <a:srgbClr val="7A5FE7"/>
                </a:solidFill>
                <a:latin typeface="Roboto Mono"/>
                <a:ea typeface="Roboto Mono"/>
                <a:cs typeface="Roboto Mono"/>
                <a:sym typeface="Roboto Mono"/>
              </a:rPr>
              <a:t>k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6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k == 0:</a:t>
            </a:r>
            <a:endParaRPr sz="16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 </a:t>
            </a:r>
            <a:r>
              <a:rPr lang="en-GB" sz="1600" dirty="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'Blast off’</a:t>
            </a:r>
            <a:endParaRPr sz="16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6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</a:t>
            </a:r>
            <a:r>
              <a:rPr lang="en-GB" sz="1600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k</a:t>
            </a:r>
            <a:endParaRPr sz="1600" dirty="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GB" sz="1600" dirty="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yield from</a:t>
            </a:r>
            <a:r>
              <a:rPr lang="en-GB" sz="1600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 dirty="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countdown</a:t>
            </a:r>
            <a:r>
              <a:rPr lang="en-GB" sz="1600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(k-1)</a:t>
            </a:r>
            <a:endParaRPr sz="1600" dirty="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3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3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3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3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3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3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7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 lang="en-GB"/>
          </a:p>
        </p:txBody>
      </p:sp>
      <p:sp>
        <p:nvSpPr>
          <p:cNvPr id="358" name="Google Shape;358;p70"/>
          <p:cNvSpPr txBox="1">
            <a:spLocks noGrp="1"/>
          </p:cNvSpPr>
          <p:nvPr>
            <p:ph type="body" idx="1"/>
          </p:nvPr>
        </p:nvSpPr>
        <p:spPr>
          <a:xfrm>
            <a:off x="311700" y="1565258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We finally made it! What did we even talk about…</a:t>
            </a:r>
            <a:endParaRPr lang="en-GB"/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Iterators (bookmarks) are used to iterate over iterables (books).</a:t>
            </a:r>
            <a:endParaRPr lang="en-GB"/>
          </a:p>
          <a:p>
            <a: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-GB"/>
              <a:t>We use the iter method to turn iterables into iterators and we use the next method to get the next element.</a:t>
            </a:r>
            <a:endParaRPr lang="en-GB"/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Exceptions can be raised and handled.</a:t>
            </a:r>
            <a:endParaRPr lang="en-GB"/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GB"/>
              <a:t>Generators are how we implement iterators in this course and use yield statements. </a:t>
            </a:r>
            <a:endParaRPr lang="en-GB"/>
          </a:p>
          <a:p>
            <a:pPr marL="914400" marR="0" lvl="1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-GB"/>
              <a:t>We can use yield from to yield multiple values from an iterable.</a:t>
            </a:r>
            <a:endParaRPr lang="en-GB"/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3"/>
          <p:cNvSpPr txBox="1"/>
          <p:nvPr/>
        </p:nvSpPr>
        <p:spPr>
          <a:xfrm>
            <a:off x="311700" y="2867800"/>
            <a:ext cx="85206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u="sng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  <a:hlinkClick r:id="rId1"/>
              </a:rPr>
              <a:t>Announcements</a:t>
            </a:r>
            <a:endParaRPr sz="3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4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Iterators</a:t>
            </a:r>
            <a:endParaRPr lang="en-GB"/>
          </a:p>
        </p:txBody>
      </p:sp>
      <p:pic>
        <p:nvPicPr>
          <p:cNvPr id="218" name="Google Shape;218;p5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433600" y="1693050"/>
            <a:ext cx="4015600" cy="40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Definitions</a:t>
            </a:r>
            <a:endParaRPr lang="en-GB"/>
          </a:p>
        </p:txBody>
      </p:sp>
      <p:sp>
        <p:nvSpPr>
          <p:cNvPr id="224" name="Google Shape;224;p55"/>
          <p:cNvSpPr txBox="1"/>
          <p:nvPr/>
        </p:nvSpPr>
        <p:spPr>
          <a:xfrm>
            <a:off x="641550" y="1402300"/>
            <a:ext cx="7860900" cy="4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 panose="02000000000000000000"/>
              <a:buChar char="●"/>
            </a:pPr>
            <a:r>
              <a:rPr lang="en-GB" sz="1900" u="sng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Lazy evaluation</a:t>
            </a:r>
            <a:r>
              <a:rPr lang="en-GB" sz="19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- Delays evaluation of an expression until its value is needed</a:t>
            </a:r>
            <a:endParaRPr sz="19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 panose="02000000000000000000"/>
              <a:buChar char="●"/>
            </a:pPr>
            <a:r>
              <a:rPr lang="en-GB" sz="1900" u="sng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Iterable</a:t>
            </a:r>
            <a:r>
              <a:rPr lang="en-GB" sz="19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- An object capable of returning its members one at a time. Examples include all sequences (lists, strings, tuples) and some non-sequence types (dictionaries).</a:t>
            </a:r>
            <a:endParaRPr sz="19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 panose="02000000000000000000"/>
              <a:buChar char="●"/>
            </a:pPr>
            <a:r>
              <a:rPr lang="en-GB" sz="1900" u="sng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Iterator</a:t>
            </a:r>
            <a:r>
              <a:rPr lang="en-GB" sz="19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- An object that provides sequential access to values, one by one. </a:t>
            </a:r>
            <a:endParaRPr sz="19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91440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 panose="02000000000000000000"/>
              <a:buChar char="○"/>
            </a:pPr>
            <a:r>
              <a:rPr lang="en-GB" sz="19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All iterators are iterables. Not all iterables are iterators.</a:t>
            </a:r>
            <a:endParaRPr sz="19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 panose="02000000000000000000"/>
              <a:buChar char="●"/>
            </a:pPr>
            <a:r>
              <a:rPr lang="en-GB" sz="19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Metaphor: Iterables are books &amp; Iterators are bookmarks</a:t>
            </a:r>
            <a:endParaRPr sz="19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2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2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2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2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6"/>
          <p:cNvSpPr txBox="1">
            <a:spLocks noGrp="1"/>
          </p:cNvSpPr>
          <p:nvPr>
            <p:ph type="title"/>
          </p:nvPr>
        </p:nvSpPr>
        <p:spPr>
          <a:xfrm>
            <a:off x="311700" y="593375"/>
            <a:ext cx="40692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Iterators</a:t>
            </a:r>
            <a:endParaRPr lang="en-GB"/>
          </a:p>
        </p:txBody>
      </p:sp>
      <p:sp>
        <p:nvSpPr>
          <p:cNvPr id="230" name="Google Shape;230;p56"/>
          <p:cNvSpPr txBox="1"/>
          <p:nvPr/>
        </p:nvSpPr>
        <p:spPr>
          <a:xfrm>
            <a:off x="416100" y="1246000"/>
            <a:ext cx="3964800" cy="51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How do we create iterators?</a:t>
            </a:r>
            <a:endParaRPr sz="1700" b="1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(iterable)</a:t>
            </a: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Return an iterator over the elements of an iterable value. 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Char char="-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This method creates a bookmark from a book starting at the front.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(iterator)</a:t>
            </a: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Return the next element in an iterator.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Char char="-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Returns the current page and moves the bookmark to the next page. 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Char char="-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The iterator remembers where you left off. If the current page is the end of the book, error.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31" name="Google Shape;231;p56"/>
          <p:cNvSpPr txBox="1"/>
          <p:nvPr/>
        </p:nvSpPr>
        <p:spPr>
          <a:xfrm>
            <a:off x="4797975" y="1398400"/>
            <a:ext cx="4143000" cy="6252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s = [</a:t>
            </a:r>
            <a:r>
              <a:rPr lang="en-GB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GB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GB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] # the book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one, two = </a:t>
            </a:r>
            <a:r>
              <a:rPr lang="en-GB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(s), </a:t>
            </a:r>
            <a:r>
              <a:rPr lang="en-GB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iter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(s)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2" name="Google Shape;232;p56"/>
          <p:cNvSpPr/>
          <p:nvPr/>
        </p:nvSpPr>
        <p:spPr>
          <a:xfrm rot="5400000">
            <a:off x="5797616" y="1089425"/>
            <a:ext cx="183900" cy="28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56"/>
          <p:cNvSpPr txBox="1"/>
          <p:nvPr/>
        </p:nvSpPr>
        <p:spPr>
          <a:xfrm>
            <a:off x="5665750" y="804625"/>
            <a:ext cx="497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one</a:t>
            </a:r>
            <a:endParaRPr lang="en-GB"/>
          </a:p>
        </p:txBody>
      </p:sp>
      <p:sp>
        <p:nvSpPr>
          <p:cNvPr id="234" name="Google Shape;234;p56"/>
          <p:cNvSpPr/>
          <p:nvPr/>
        </p:nvSpPr>
        <p:spPr>
          <a:xfrm rot="5400000">
            <a:off x="5794541" y="654650"/>
            <a:ext cx="183900" cy="28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5" name="Google Shape;235;p56"/>
          <p:cNvSpPr txBox="1"/>
          <p:nvPr/>
        </p:nvSpPr>
        <p:spPr>
          <a:xfrm>
            <a:off x="5662675" y="369850"/>
            <a:ext cx="497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two</a:t>
            </a:r>
            <a:endParaRPr lang="en-GB"/>
          </a:p>
        </p:txBody>
      </p:sp>
      <p:sp>
        <p:nvSpPr>
          <p:cNvPr id="236" name="Google Shape;236;p56"/>
          <p:cNvSpPr/>
          <p:nvPr/>
        </p:nvSpPr>
        <p:spPr>
          <a:xfrm rot="5400000">
            <a:off x="6128450" y="1089413"/>
            <a:ext cx="183900" cy="28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7" name="Google Shape;237;p56"/>
          <p:cNvSpPr txBox="1"/>
          <p:nvPr/>
        </p:nvSpPr>
        <p:spPr>
          <a:xfrm>
            <a:off x="5971550" y="804625"/>
            <a:ext cx="497700" cy="3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</a:t>
            </a:r>
            <a:r>
              <a:rPr lang="en-GB">
                <a:solidFill>
                  <a:schemeClr val="dk1"/>
                </a:solidFill>
              </a:rPr>
              <a:t>e</a:t>
            </a:r>
            <a:endParaRPr lang="en-GB">
              <a:solidFill>
                <a:schemeClr val="dk1"/>
              </a:solidFill>
            </a:endParaRPr>
          </a:p>
        </p:txBody>
      </p:sp>
      <p:sp>
        <p:nvSpPr>
          <p:cNvPr id="238" name="Google Shape;238;p56"/>
          <p:cNvSpPr/>
          <p:nvPr/>
        </p:nvSpPr>
        <p:spPr>
          <a:xfrm rot="5400000">
            <a:off x="6125375" y="654638"/>
            <a:ext cx="183900" cy="28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9" name="Google Shape;239;p56"/>
          <p:cNvSpPr txBox="1"/>
          <p:nvPr/>
        </p:nvSpPr>
        <p:spPr>
          <a:xfrm>
            <a:off x="5968475" y="369850"/>
            <a:ext cx="497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two</a:t>
            </a:r>
            <a:endParaRPr lang="en-GB"/>
          </a:p>
        </p:txBody>
      </p:sp>
      <p:sp>
        <p:nvSpPr>
          <p:cNvPr id="240" name="Google Shape;240;p56"/>
          <p:cNvSpPr txBox="1"/>
          <p:nvPr/>
        </p:nvSpPr>
        <p:spPr>
          <a:xfrm>
            <a:off x="6408750" y="369850"/>
            <a:ext cx="1145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two + three</a:t>
            </a:r>
            <a:endParaRPr lang="en-GB"/>
          </a:p>
        </p:txBody>
      </p:sp>
      <p:sp>
        <p:nvSpPr>
          <p:cNvPr id="241" name="Google Shape;241;p56"/>
          <p:cNvSpPr/>
          <p:nvPr/>
        </p:nvSpPr>
        <p:spPr>
          <a:xfrm rot="5400000">
            <a:off x="6459300" y="1089425"/>
            <a:ext cx="183900" cy="28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2" name="Google Shape;242;p56"/>
          <p:cNvSpPr/>
          <p:nvPr/>
        </p:nvSpPr>
        <p:spPr>
          <a:xfrm rot="5400000">
            <a:off x="6456225" y="654650"/>
            <a:ext cx="183900" cy="28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3" name="Google Shape;243;p56"/>
          <p:cNvSpPr txBox="1"/>
          <p:nvPr/>
        </p:nvSpPr>
        <p:spPr>
          <a:xfrm>
            <a:off x="6302400" y="807925"/>
            <a:ext cx="497700" cy="3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</a:t>
            </a:r>
            <a:r>
              <a:rPr lang="en-GB">
                <a:solidFill>
                  <a:schemeClr val="dk1"/>
                </a:solidFill>
              </a:rPr>
              <a:t>e</a:t>
            </a:r>
            <a:endParaRPr lang="en-GB">
              <a:solidFill>
                <a:schemeClr val="dk1"/>
              </a:solidFill>
            </a:endParaRPr>
          </a:p>
        </p:txBody>
      </p:sp>
      <p:sp>
        <p:nvSpPr>
          <p:cNvPr id="244" name="Google Shape;244;p56"/>
          <p:cNvSpPr txBox="1"/>
          <p:nvPr/>
        </p:nvSpPr>
        <p:spPr>
          <a:xfrm>
            <a:off x="6038900" y="369850"/>
            <a:ext cx="1145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two + three</a:t>
            </a:r>
            <a:endParaRPr lang="en-GB"/>
          </a:p>
        </p:txBody>
      </p:sp>
      <p:sp>
        <p:nvSpPr>
          <p:cNvPr id="245" name="Google Shape;245;p56"/>
          <p:cNvSpPr/>
          <p:nvPr/>
        </p:nvSpPr>
        <p:spPr>
          <a:xfrm rot="5400000">
            <a:off x="6823600" y="654650"/>
            <a:ext cx="183900" cy="28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6" name="Google Shape;246;p56"/>
          <p:cNvSpPr txBox="1"/>
          <p:nvPr/>
        </p:nvSpPr>
        <p:spPr>
          <a:xfrm>
            <a:off x="4797975" y="1998875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(one) # move bookmark 1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7" name="Google Shape;247;p56"/>
          <p:cNvSpPr txBox="1"/>
          <p:nvPr/>
        </p:nvSpPr>
        <p:spPr>
          <a:xfrm>
            <a:off x="4797975" y="2675952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(two) # move bookmark 2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8" name="Google Shape;248;p56"/>
          <p:cNvSpPr txBox="1"/>
          <p:nvPr/>
        </p:nvSpPr>
        <p:spPr>
          <a:xfrm>
            <a:off x="4797975" y="3348875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(one) # move bookmark 1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9" name="Google Shape;249;p56"/>
          <p:cNvSpPr txBox="1"/>
          <p:nvPr/>
        </p:nvSpPr>
        <p:spPr>
          <a:xfrm>
            <a:off x="4797975" y="4003275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(two) # move bookmark 2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0" name="Google Shape;250;p56"/>
          <p:cNvSpPr txBox="1"/>
          <p:nvPr/>
        </p:nvSpPr>
        <p:spPr>
          <a:xfrm>
            <a:off x="4797975" y="4614400"/>
            <a:ext cx="4143000" cy="3852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three = iter(two)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1" name="Google Shape;251;p56"/>
          <p:cNvSpPr txBox="1"/>
          <p:nvPr/>
        </p:nvSpPr>
        <p:spPr>
          <a:xfrm>
            <a:off x="4797975" y="4999600"/>
            <a:ext cx="4143000" cy="76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(three) # move bookmark 2 &amp; 3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2" name="Google Shape;252;p56"/>
          <p:cNvSpPr txBox="1"/>
          <p:nvPr/>
        </p:nvSpPr>
        <p:spPr>
          <a:xfrm>
            <a:off x="4797975" y="5674600"/>
            <a:ext cx="4143000" cy="675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&gt;&gt;&gt; </a:t>
            </a:r>
            <a:r>
              <a:rPr lang="en-GB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(two) # Ran out of pages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Stop Iteration 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3" name="Google Shape;253;p56"/>
          <p:cNvSpPr txBox="1"/>
          <p:nvPr/>
        </p:nvSpPr>
        <p:spPr>
          <a:xfrm>
            <a:off x="6299325" y="369850"/>
            <a:ext cx="4977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two</a:t>
            </a:r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2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2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2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2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1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1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1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1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1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1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1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1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1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1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1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7"/>
          <p:cNvSpPr txBox="1"/>
          <p:nvPr/>
        </p:nvSpPr>
        <p:spPr>
          <a:xfrm>
            <a:off x="655350" y="1297675"/>
            <a:ext cx="7833300" cy="40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Define a function that returns an iterator that outputs up to the nth value in the Fibonacci sequence. You can assume n will always be 2 or greater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Char char="●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Remember, iter(iterable) creates an iterator. Lists are iterables.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def fib_iter(n):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"""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&gt;&gt;&gt; x = fib_iter(4)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&gt;&gt;&gt; next(x)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0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&gt;&gt;&gt; next(x)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1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&gt;&gt;&gt; next(x)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1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&gt;&gt;&gt; next(x)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2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"""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9" name="Google Shape;259;p5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 Your Understanding: Fibonacci</a:t>
            </a:r>
            <a:endParaRPr lang="en-GB"/>
          </a:p>
        </p:txBody>
      </p:sp>
      <p:pic>
        <p:nvPicPr>
          <p:cNvPr id="260" name="Google Shape;260;p5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139625" y="4524125"/>
            <a:ext cx="3004376" cy="22532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57"/>
          <p:cNvSpPr/>
          <p:nvPr/>
        </p:nvSpPr>
        <p:spPr>
          <a:xfrm flipH="1">
            <a:off x="3852150" y="5511300"/>
            <a:ext cx="2689500" cy="720900"/>
          </a:xfrm>
          <a:prstGeom prst="wedgeRoundRectCallout">
            <a:avLst>
              <a:gd name="adj1" fmla="val -63765"/>
              <a:gd name="adj2" fmla="val 27233"/>
              <a:gd name="adj3" fmla="val 0"/>
            </a:avLst>
          </a:prstGeom>
          <a:solidFill>
            <a:srgbClr val="4A86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Have you missed me?</a:t>
            </a:r>
            <a:endParaRPr sz="16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2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2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2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2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2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2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2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2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"/>
                                        <p:tgtEl>
                                          <p:spTgt spid="2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"/>
                                        <p:tgtEl>
                                          <p:spTgt spid="25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"/>
                                        <p:tgtEl>
                                          <p:spTgt spid="2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"/>
                                        <p:tgtEl>
                                          <p:spTgt spid="25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8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Exceptions / Errors</a:t>
            </a:r>
            <a:endParaRPr lang="en-GB"/>
          </a:p>
        </p:txBody>
      </p:sp>
      <p:pic>
        <p:nvPicPr>
          <p:cNvPr id="267" name="Google Shape;267;p5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44475" y="2016525"/>
            <a:ext cx="1543050" cy="735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9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Exceptions / Errors</a:t>
            </a:r>
            <a:endParaRPr lang="en-GB"/>
          </a:p>
        </p:txBody>
      </p:sp>
      <p:sp>
        <p:nvSpPr>
          <p:cNvPr id="273" name="Google Shape;273;p59"/>
          <p:cNvSpPr txBox="1"/>
          <p:nvPr/>
        </p:nvSpPr>
        <p:spPr>
          <a:xfrm>
            <a:off x="655350" y="1297675"/>
            <a:ext cx="7833300" cy="13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Sometimes, computer programs behave in non-standard ways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Char char="-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 function receives a argument value of an improper type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Char char="-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Some resources (such as a file) is not available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Roboto" panose="02000000000000000000"/>
              <a:buChar char="-"/>
            </a:pPr>
            <a:r>
              <a:rPr lang="en-GB" sz="17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 network connection is lost in the middle of data transmission</a:t>
            </a: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274" name="Google Shape;274;p5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597250" y="2917650"/>
            <a:ext cx="4462124" cy="194915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59"/>
          <p:cNvSpPr txBox="1"/>
          <p:nvPr/>
        </p:nvSpPr>
        <p:spPr>
          <a:xfrm>
            <a:off x="520175" y="5721850"/>
            <a:ext cx="78984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17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Grace Hopper's Notebook, 1947, Moth found in a Mark II Computer</a:t>
            </a:r>
            <a:endParaRPr lang="en-GB" sz="17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2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2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27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"/>
                                        <p:tgtEl>
                                          <p:spTgt spid="27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"/>
                                        <p:tgtEl>
                                          <p:spTgt spid="27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"/>
                                        <p:tgtEl>
                                          <p:spTgt spid="27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"/>
                                        <p:tgtEl>
                                          <p:spTgt spid="27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6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Raise Exceptions</a:t>
            </a:r>
            <a:endParaRPr lang="en-GB"/>
          </a:p>
        </p:txBody>
      </p:sp>
      <p:sp>
        <p:nvSpPr>
          <p:cNvPr id="281" name="Google Shape;281;p60"/>
          <p:cNvSpPr txBox="1"/>
          <p:nvPr/>
        </p:nvSpPr>
        <p:spPr>
          <a:xfrm>
            <a:off x="655350" y="1489300"/>
            <a:ext cx="78333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Exceptions are raised with a raise statement</a:t>
            </a:r>
            <a:endParaRPr sz="18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82" name="Google Shape;282;p60"/>
          <p:cNvSpPr txBox="1"/>
          <p:nvPr/>
        </p:nvSpPr>
        <p:spPr>
          <a:xfrm>
            <a:off x="3241500" y="1957600"/>
            <a:ext cx="26610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raise</a:t>
            </a:r>
            <a:r>
              <a:rPr lang="en-GB" sz="18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800">
                <a:solidFill>
                  <a:srgbClr val="0371C1"/>
                </a:solidFill>
                <a:latin typeface="Roboto Mono"/>
                <a:ea typeface="Roboto Mono"/>
                <a:cs typeface="Roboto Mono"/>
                <a:sym typeface="Roboto Mono"/>
              </a:rPr>
              <a:t>&lt;expression&gt;</a:t>
            </a:r>
            <a:endParaRPr sz="1800">
              <a:solidFill>
                <a:srgbClr val="0371C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3" name="Google Shape;283;p60"/>
          <p:cNvSpPr txBox="1"/>
          <p:nvPr/>
        </p:nvSpPr>
        <p:spPr>
          <a:xfrm>
            <a:off x="655350" y="2425900"/>
            <a:ext cx="7833300" cy="3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&lt;expression&gt; must be an Exception, which is created like so:</a:t>
            </a:r>
            <a:endParaRPr sz="18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E.g., </a:t>
            </a:r>
            <a:r>
              <a:rPr lang="en-GB" sz="1800">
                <a:latin typeface="Roboto Mono"/>
                <a:ea typeface="Roboto Mono"/>
                <a:cs typeface="Roboto Mono"/>
                <a:sym typeface="Roboto Mono"/>
              </a:rPr>
              <a:t>TypeError('Error message')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 Mono"/>
                <a:ea typeface="Roboto Mono"/>
                <a:cs typeface="Roboto Mono"/>
                <a:sym typeface="Roboto Mono"/>
              </a:rPr>
              <a:t>TypeError</a:t>
            </a:r>
            <a:r>
              <a:rPr lang="en-GB"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-- A function was passed the wrong number/type of argument</a:t>
            </a:r>
            <a:endParaRPr sz="18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 Mono"/>
                <a:ea typeface="Roboto Mono"/>
                <a:cs typeface="Roboto Mono"/>
                <a:sym typeface="Roboto Mono"/>
              </a:rPr>
              <a:t>NameError</a:t>
            </a:r>
            <a:r>
              <a:rPr lang="en-GB"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-- A name wasn’t found</a:t>
            </a:r>
            <a:endParaRPr sz="18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 Mono"/>
                <a:ea typeface="Roboto Mono"/>
                <a:cs typeface="Roboto Mono"/>
                <a:sym typeface="Roboto Mono"/>
              </a:rPr>
              <a:t>KeyError</a:t>
            </a:r>
            <a:r>
              <a:rPr lang="en-GB"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-- A key wasn’t found in a dictionary</a:t>
            </a:r>
            <a:endParaRPr sz="18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 Mono"/>
                <a:ea typeface="Roboto Mono"/>
                <a:cs typeface="Roboto Mono"/>
                <a:sym typeface="Roboto Mono"/>
              </a:rPr>
              <a:t>RuntimeError</a:t>
            </a:r>
            <a:r>
              <a:rPr lang="en-GB" sz="1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-- Catch-all for troubles during interpretation</a:t>
            </a:r>
            <a:endParaRPr sz="18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2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2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2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2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2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2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mbda 2018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mbda 2018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6224</Words>
  <Application>WPS 演示</Application>
  <PresentationFormat>全屏显示(4:3)</PresentationFormat>
  <Paragraphs>303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Arial</vt:lpstr>
      <vt:lpstr>宋体</vt:lpstr>
      <vt:lpstr>Wingdings</vt:lpstr>
      <vt:lpstr>Arial</vt:lpstr>
      <vt:lpstr>Roboto</vt:lpstr>
      <vt:lpstr>Roboto Mono</vt:lpstr>
      <vt:lpstr>微软雅黑</vt:lpstr>
      <vt:lpstr>Arial Unicode MS</vt:lpstr>
      <vt:lpstr>Simple Light</vt:lpstr>
      <vt:lpstr>Lambda 2018</vt:lpstr>
      <vt:lpstr>Lambda 2018</vt:lpstr>
      <vt:lpstr>Simple Light</vt:lpstr>
      <vt:lpstr>Iterators &amp; Generators</vt:lpstr>
      <vt:lpstr>PowerPoint 演示文稿</vt:lpstr>
      <vt:lpstr>Iterators</vt:lpstr>
      <vt:lpstr>Definitions</vt:lpstr>
      <vt:lpstr>Iterators</vt:lpstr>
      <vt:lpstr>Check Your Understanding: Fibonacci</vt:lpstr>
      <vt:lpstr>Exceptions / Errors</vt:lpstr>
      <vt:lpstr>Exceptions / Errors</vt:lpstr>
      <vt:lpstr>Raise Exceptions</vt:lpstr>
      <vt:lpstr>Try Statements</vt:lpstr>
      <vt:lpstr>Back to Iterators - The For Statement</vt:lpstr>
      <vt:lpstr>Generators</vt:lpstr>
      <vt:lpstr>Definitions and Rules</vt:lpstr>
      <vt:lpstr>Generators and Generator Functions</vt:lpstr>
      <vt:lpstr>Generators to Represent Infinite Sequences</vt:lpstr>
      <vt:lpstr>Check Your Understanding: Generators</vt:lpstr>
      <vt:lpstr>Check Your Understanding: Generators</vt:lpstr>
      <vt:lpstr>Generators can Yield From Iterators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 Iterators &amp; Generators</dc:title>
  <dc:creator>xinyu</dc:creator>
  <cp:lastModifiedBy>Sleepyard</cp:lastModifiedBy>
  <cp:revision>3</cp:revision>
  <dcterms:created xsi:type="dcterms:W3CDTF">2020-01-08T03:41:05Z</dcterms:created>
  <dcterms:modified xsi:type="dcterms:W3CDTF">2020-01-08T07:03:54Z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